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4" r:id="rId2"/>
    <p:sldId id="284" r:id="rId3"/>
    <p:sldId id="294" r:id="rId4"/>
    <p:sldId id="286" r:id="rId5"/>
    <p:sldId id="295" r:id="rId6"/>
    <p:sldId id="288" r:id="rId7"/>
    <p:sldId id="289" r:id="rId8"/>
    <p:sldId id="296" r:id="rId9"/>
    <p:sldId id="301" r:id="rId10"/>
    <p:sldId id="303" r:id="rId11"/>
    <p:sldId id="302" r:id="rId12"/>
    <p:sldId id="297" r:id="rId13"/>
    <p:sldId id="298" r:id="rId14"/>
    <p:sldId id="299" r:id="rId15"/>
    <p:sldId id="30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33" autoAdjust="0"/>
  </p:normalViewPr>
  <p:slideViewPr>
    <p:cSldViewPr>
      <p:cViewPr varScale="1">
        <p:scale>
          <a:sx n="100" d="100"/>
          <a:sy n="100" d="100"/>
        </p:scale>
        <p:origin x="-124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952" y="-8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Microsoft_Excel1.xlsx"/><Relationship Id="rId2" Type="http://schemas.microsoft.com/office/2011/relationships/chartStyle" Target="style1.xml"/><Relationship Id="rId3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Microsoft_Excel2.xlsx"/><Relationship Id="rId2" Type="http://schemas.microsoft.com/office/2011/relationships/chartStyle" Target="style2.xml"/><Relationship Id="rId3" Type="http://schemas.microsoft.com/office/2011/relationships/chartColorStyle" Target="colors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Microsoft_Excel3.xlsx"/><Relationship Id="rId2" Type="http://schemas.microsoft.com/office/2011/relationships/chartStyle" Target="style3.xml"/><Relationship Id="rId3" Type="http://schemas.microsoft.com/office/2011/relationships/chartColorStyle" Target="colors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Microsoft_Excel4.xlsx"/><Relationship Id="rId2" Type="http://schemas.microsoft.com/office/2011/relationships/chartStyle" Target="style4.xml"/><Relationship Id="rId3" Type="http://schemas.microsoft.com/office/2011/relationships/chartColorStyle" Target="colors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 smtClean="0"/>
              <a:t>2020</a:t>
            </a:r>
          </a:p>
        </c:rich>
      </c:tx>
      <c:layout>
        <c:manualLayout>
          <c:xMode val="edge"/>
          <c:yMode val="edge"/>
          <c:x val="0.391225490196078"/>
          <c:y val="0.39156626506024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5670256291493"/>
          <c:y val="0.199881415425481"/>
          <c:w val="0.432673691523854"/>
          <c:h val="0.53171947633051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0.151960784313725"/>
                  <c:y val="-0.12650602409638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37254901960784"/>
                  <c:y val="0.084337349397590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2"/>
                <c:pt idx="0">
                  <c:v>Local Content</c:v>
                </c:pt>
                <c:pt idx="1">
                  <c:v>Imported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40.0</c:v>
                </c:pt>
                <c:pt idx="1">
                  <c:v>60.0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 smtClean="0"/>
              <a:t>2018</a:t>
            </a:r>
            <a:endParaRPr lang="it-IT" sz="1400" dirty="0"/>
          </a:p>
        </c:rich>
      </c:tx>
      <c:layout>
        <c:manualLayout>
          <c:xMode val="edge"/>
          <c:yMode val="edge"/>
          <c:x val="0.410833333333333"/>
          <c:y val="0.385542168674699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66506484483557"/>
          <c:y val="0.211929608196566"/>
          <c:w val="0.422869769955226"/>
          <c:h val="0.51967128355943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0.142156862745098"/>
                  <c:y val="-0.090361445783132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2156862745098"/>
                  <c:y val="0.084337349397590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Local Content</c:v>
                </c:pt>
                <c:pt idx="1">
                  <c:v>Imported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30.0</c:v>
                </c:pt>
                <c:pt idx="1">
                  <c:v>70.0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it-IT" sz="1400" dirty="0" smtClean="0"/>
              <a:t>2016</a:t>
            </a:r>
          </a:p>
        </c:rich>
      </c:tx>
      <c:layout>
        <c:manualLayout>
          <c:xMode val="edge"/>
          <c:yMode val="edge"/>
          <c:x val="0.394264705882353"/>
          <c:y val="0.379518072289157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5670256291493"/>
          <c:y val="0.199881415425481"/>
          <c:w val="0.432673691523854"/>
          <c:h val="0.53171947633051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0.122549019607843"/>
                  <c:y val="-0.078313253012048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61764705882353"/>
                  <c:y val="0.096385542168674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Local Content</c:v>
                </c:pt>
                <c:pt idx="1">
                  <c:v>Imported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20.0</c:v>
                </c:pt>
                <c:pt idx="1">
                  <c:v>80.0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JV</a:t>
            </a:r>
            <a:r>
              <a:rPr lang="en-US" baseline="0" dirty="0" smtClean="0"/>
              <a:t> System Strategy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Partner</c:v>
                </c:pt>
                <c:pt idx="1">
                  <c:v>Credit Line</c:v>
                </c:pt>
                <c:pt idx="2">
                  <c:v>Industrial Strategy</c:v>
                </c:pt>
                <c:pt idx="3">
                  <c:v>Long Term Contracts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25.0</c:v>
                </c:pt>
                <c:pt idx="1">
                  <c:v>25.0</c:v>
                </c:pt>
                <c:pt idx="2">
                  <c:v>25.0</c:v>
                </c:pt>
                <c:pt idx="3">
                  <c:v>25.0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83045-C1FE-4140-85C6-E4CF8A9A41CF}" type="datetimeFigureOut">
              <a:rPr lang="ru-RU" smtClean="0"/>
              <a:pPr/>
              <a:t>26/10/16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7F59B4-6368-40D3-8893-4830ACC9C75C}" type="slidenum">
              <a:rPr lang="ru-RU" smtClean="0"/>
              <a:pPr/>
              <a:t>‹n.›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664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70954-672D-40A8-9F13-75AF559C88B6}" type="datetimeFigureOut">
              <a:rPr lang="ru-RU" smtClean="0"/>
              <a:pPr/>
              <a:t>26/10/16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AEC33-9660-40E0-860E-5621BEB9014A}" type="slidenum">
              <a:rPr lang="ru-RU" smtClean="0"/>
              <a:pPr/>
              <a:t>‹n.›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892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AEC33-9660-40E0-860E-5621BEB9014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95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EC564-AE71-4B02-88B8-C4B6559E0A0E}" type="datetimeFigureOut">
              <a:rPr lang="en-US" smtClean="0"/>
              <a:pPr/>
              <a:t>26/10/16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1880A-8D0A-46E2-9BAE-478F9833153E}" type="slidenum">
              <a:rPr lang="en-US" smtClean="0"/>
              <a:pPr/>
              <a:t>‹n.›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 e motto.jpg"/>
          <p:cNvPicPr>
            <a:picLocks noChangeAspect="1"/>
          </p:cNvPicPr>
          <p:nvPr/>
        </p:nvPicPr>
        <p:blipFill rotWithShape="1">
          <a:blip r:embed="rId2" cstate="print"/>
          <a:srcRect b="29644"/>
          <a:stretch/>
        </p:blipFill>
        <p:spPr>
          <a:xfrm>
            <a:off x="1828800" y="3609441"/>
            <a:ext cx="5486400" cy="24865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" y="499170"/>
            <a:ext cx="8458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i="1" dirty="0" err="1" smtClean="0">
                <a:solidFill>
                  <a:schemeClr val="tx2"/>
                </a:solidFill>
                <a:latin typeface="Century Gothic" pitchFamily="34" charset="0"/>
              </a:rPr>
              <a:t>Confindustria</a:t>
            </a:r>
            <a:r>
              <a:rPr lang="en-US" sz="1600" b="1" i="1" dirty="0" smtClean="0">
                <a:solidFill>
                  <a:schemeClr val="tx2"/>
                </a:solidFill>
                <a:latin typeface="Century Gothic" pitchFamily="34" charset="0"/>
              </a:rPr>
              <a:t> Bergamo – 26/</a:t>
            </a:r>
            <a:r>
              <a:rPr lang="en-US" sz="1600" b="1" i="1" dirty="0" smtClean="0">
                <a:solidFill>
                  <a:schemeClr val="tx2"/>
                </a:solidFill>
                <a:latin typeface="Century Gothic" pitchFamily="34" charset="0"/>
              </a:rPr>
              <a:t>10/2016</a:t>
            </a:r>
          </a:p>
          <a:p>
            <a:pPr algn="ctr"/>
            <a:endParaRPr lang="en-US" sz="1600" b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en-US" sz="1600" b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en-US" sz="3600" b="1" i="1" dirty="0">
                <a:solidFill>
                  <a:schemeClr val="tx2"/>
                </a:solidFill>
                <a:latin typeface="Century Gothic" pitchFamily="34" charset="0"/>
              </a:rPr>
              <a:t>«Current state and </a:t>
            </a:r>
            <a:r>
              <a:rPr lang="en-US" sz="3600" b="1" i="1" dirty="0" err="1">
                <a:solidFill>
                  <a:schemeClr val="tx2"/>
                </a:solidFill>
                <a:latin typeface="Century Gothic" pitchFamily="34" charset="0"/>
              </a:rPr>
              <a:t>prospectives</a:t>
            </a:r>
            <a:r>
              <a:rPr lang="en-US" sz="3600" b="1" i="1" dirty="0">
                <a:solidFill>
                  <a:schemeClr val="tx2"/>
                </a:solidFill>
                <a:latin typeface="Century Gothic" pitchFamily="34" charset="0"/>
              </a:rPr>
              <a:t> of Russian-Italian business cooperation. Points </a:t>
            </a:r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of mutual </a:t>
            </a:r>
            <a:r>
              <a:rPr lang="en-US" sz="3600" b="1" i="1" dirty="0">
                <a:solidFill>
                  <a:schemeClr val="tx2"/>
                </a:solidFill>
                <a:latin typeface="Century Gothic" pitchFamily="34" charset="0"/>
              </a:rPr>
              <a:t>interest</a:t>
            </a:r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» </a:t>
            </a:r>
          </a:p>
          <a:p>
            <a:pPr algn="ctr"/>
            <a:endParaRPr lang="en-US" sz="36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en-US" sz="16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en-US" sz="1600" b="1" i="1" dirty="0" err="1" smtClean="0">
                <a:solidFill>
                  <a:schemeClr val="tx2"/>
                </a:solidFill>
                <a:latin typeface="Century Gothic" pitchFamily="34" charset="0"/>
              </a:rPr>
              <a:t>Pietro</a:t>
            </a:r>
            <a:r>
              <a:rPr lang="en-US" sz="1600" b="1" i="1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en-US" sz="1600" b="1" i="1" dirty="0" err="1" smtClean="0">
                <a:solidFill>
                  <a:schemeClr val="tx2"/>
                </a:solidFill>
                <a:latin typeface="Century Gothic" pitchFamily="34" charset="0"/>
              </a:rPr>
              <a:t>Zilli</a:t>
            </a:r>
            <a:r>
              <a:rPr lang="en-US" sz="1600" b="1" i="1" dirty="0" smtClean="0">
                <a:solidFill>
                  <a:schemeClr val="tx2"/>
                </a:solidFill>
                <a:latin typeface="Century Gothic" pitchFamily="34" charset="0"/>
              </a:rPr>
              <a:t> – Import Substitution and Localization </a:t>
            </a:r>
            <a:r>
              <a:rPr lang="en-US" sz="1600" b="1" i="1" dirty="0">
                <a:solidFill>
                  <a:schemeClr val="tx2"/>
                </a:solidFill>
                <a:latin typeface="Century Gothic" pitchFamily="34" charset="0"/>
              </a:rPr>
              <a:t>A</a:t>
            </a:r>
            <a:r>
              <a:rPr lang="en-US" sz="1600" b="1" i="1" dirty="0" smtClean="0">
                <a:solidFill>
                  <a:schemeClr val="tx2"/>
                </a:solidFill>
                <a:latin typeface="Century Gothic" pitchFamily="34" charset="0"/>
              </a:rPr>
              <a:t>dvisor</a:t>
            </a:r>
            <a:endParaRPr lang="en-US" sz="1600" b="1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1482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-16668"/>
            <a:ext cx="6400800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Special Investment Contract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09600" y="1328272"/>
            <a:ext cx="8001000" cy="881528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Special “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tax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heaven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” regime for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investors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in Russian industrial and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technology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sector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established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by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federal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,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regional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and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municipal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 smtClean="0">
                <a:solidFill>
                  <a:schemeClr val="tx1"/>
                </a:solidFill>
                <a:latin typeface="Century Gothic"/>
                <a:cs typeface="Century Gothic"/>
              </a:rPr>
              <a:t>authorities</a:t>
            </a:r>
            <a:endParaRPr lang="it-IT" dirty="0">
              <a:solidFill>
                <a:schemeClr val="tx1"/>
              </a:solidFill>
              <a:latin typeface="Century Gothic"/>
              <a:cs typeface="Century Gothic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09600" y="2318872"/>
            <a:ext cx="8001000" cy="881528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Flexible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mechanism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aimed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at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balancing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strategic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priorities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of the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government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industrial policy and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interests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of industrial and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technology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 smtClean="0">
                <a:solidFill>
                  <a:schemeClr val="tx1"/>
                </a:solidFill>
                <a:latin typeface="Century Gothic"/>
                <a:cs typeface="Century Gothic"/>
              </a:rPr>
              <a:t>investors</a:t>
            </a:r>
            <a:endParaRPr lang="it-IT" dirty="0">
              <a:solidFill>
                <a:schemeClr val="tx1"/>
              </a:solidFill>
              <a:latin typeface="Century Gothic"/>
              <a:cs typeface="Century Gothic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09600" y="3309472"/>
            <a:ext cx="8001000" cy="7620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Clear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written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long-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term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“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rules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of the game”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guaranteed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to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investors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by Russian </a:t>
            </a:r>
            <a:r>
              <a:rPr lang="it-IT" dirty="0" err="1" smtClean="0">
                <a:solidFill>
                  <a:schemeClr val="tx1"/>
                </a:solidFill>
                <a:latin typeface="Century Gothic"/>
                <a:cs typeface="Century Gothic"/>
              </a:rPr>
              <a:t>government</a:t>
            </a:r>
            <a:endParaRPr lang="it-IT" dirty="0">
              <a:solidFill>
                <a:schemeClr val="tx1"/>
              </a:solidFill>
              <a:latin typeface="Century Gothic"/>
              <a:cs typeface="Century Gothic"/>
            </a:endParaRPr>
          </a:p>
        </p:txBody>
      </p:sp>
      <p:sp>
        <p:nvSpPr>
          <p:cNvPr id="5" name="Triangolo isoscele 4"/>
          <p:cNvSpPr/>
          <p:nvPr/>
        </p:nvSpPr>
        <p:spPr>
          <a:xfrm rot="10800000">
            <a:off x="2667000" y="4331448"/>
            <a:ext cx="3810000" cy="533400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609600" y="5105400"/>
            <a:ext cx="8001000" cy="1252072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Special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investment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contract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is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a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unique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Russian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government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tool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to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boost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financial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attractiveness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of Russian industrial and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technology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sector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for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investors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that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move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production or transfer </a:t>
            </a:r>
            <a:r>
              <a:rPr lang="it-IT" dirty="0" err="1">
                <a:solidFill>
                  <a:schemeClr val="tx1"/>
                </a:solidFill>
                <a:latin typeface="Century Gothic"/>
                <a:cs typeface="Century Gothic"/>
              </a:rPr>
              <a:t>technology</a:t>
            </a:r>
            <a:r>
              <a:rPr lang="it-IT" dirty="0">
                <a:solidFill>
                  <a:schemeClr val="tx1"/>
                </a:solidFill>
                <a:latin typeface="Century Gothic"/>
                <a:cs typeface="Century Gothic"/>
              </a:rPr>
              <a:t> to Russia 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910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2286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Contract’s conditions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1524000"/>
            <a:ext cx="8305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Main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conditions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defined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 in the </a:t>
            </a:r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contract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:  </a:t>
            </a:r>
          </a:p>
          <a:p>
            <a:pPr algn="just"/>
            <a:endParaRPr lang="it-IT" sz="2400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400" u="sng" dirty="0" err="1">
                <a:solidFill>
                  <a:schemeClr val="tx2"/>
                </a:solidFill>
                <a:latin typeface="Century Gothic" pitchFamily="34" charset="0"/>
              </a:rPr>
              <a:t>Duration</a:t>
            </a:r>
            <a:r>
              <a:rPr lang="it-IT" sz="2400" dirty="0">
                <a:solidFill>
                  <a:schemeClr val="tx2"/>
                </a:solidFill>
                <a:latin typeface="Century Gothic" pitchFamily="34" charset="0"/>
              </a:rPr>
              <a:t>: no more </a:t>
            </a:r>
            <a:r>
              <a:rPr lang="it-IT" sz="2400" dirty="0" err="1">
                <a:solidFill>
                  <a:schemeClr val="tx2"/>
                </a:solidFill>
                <a:latin typeface="Century Gothic" pitchFamily="34" charset="0"/>
              </a:rPr>
              <a:t>than</a:t>
            </a:r>
            <a:r>
              <a:rPr lang="it-IT" sz="2400" dirty="0">
                <a:solidFill>
                  <a:schemeClr val="tx2"/>
                </a:solidFill>
                <a:latin typeface="Century Gothic" pitchFamily="34" charset="0"/>
              </a:rPr>
              <a:t> 10 </a:t>
            </a:r>
            <a:r>
              <a:rPr lang="it-IT" sz="2400" dirty="0" err="1">
                <a:solidFill>
                  <a:schemeClr val="tx2"/>
                </a:solidFill>
                <a:latin typeface="Century Gothic" pitchFamily="34" charset="0"/>
              </a:rPr>
              <a:t>years</a:t>
            </a:r>
            <a:r>
              <a:rPr lang="it-IT" sz="2400" dirty="0">
                <a:solidFill>
                  <a:schemeClr val="tx2"/>
                </a:solidFill>
                <a:latin typeface="Century Gothic" pitchFamily="34" charset="0"/>
              </a:rPr>
              <a:t>;</a:t>
            </a:r>
            <a:endParaRPr lang="it-IT" sz="24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400" u="sng" dirty="0">
                <a:solidFill>
                  <a:schemeClr val="tx2"/>
                </a:solidFill>
                <a:latin typeface="Century Gothic" pitchFamily="34" charset="0"/>
              </a:rPr>
              <a:t>Minimum </a:t>
            </a:r>
            <a:r>
              <a:rPr lang="it-IT" sz="2400" u="sng" dirty="0" err="1">
                <a:solidFill>
                  <a:schemeClr val="tx2"/>
                </a:solidFill>
                <a:latin typeface="Century Gothic" pitchFamily="34" charset="0"/>
              </a:rPr>
              <a:t>amount</a:t>
            </a:r>
            <a:r>
              <a:rPr lang="it-IT" sz="2400" u="sng" dirty="0">
                <a:solidFill>
                  <a:schemeClr val="tx2"/>
                </a:solidFill>
                <a:latin typeface="Century Gothic" pitchFamily="34" charset="0"/>
              </a:rPr>
              <a:t> of </a:t>
            </a:r>
            <a:r>
              <a:rPr lang="it-IT" sz="2400" u="sng" dirty="0" err="1">
                <a:solidFill>
                  <a:schemeClr val="tx2"/>
                </a:solidFill>
                <a:latin typeface="Century Gothic" pitchFamily="34" charset="0"/>
              </a:rPr>
              <a:t>investments</a:t>
            </a:r>
            <a:r>
              <a:rPr lang="it-IT" sz="2400" dirty="0">
                <a:solidFill>
                  <a:schemeClr val="tx2"/>
                </a:solidFill>
                <a:latin typeface="Century Gothic" pitchFamily="34" charset="0"/>
              </a:rPr>
              <a:t>: 750 mln RUB;</a:t>
            </a:r>
            <a:endParaRPr lang="it-IT" sz="24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Product’s</a:t>
            </a:r>
            <a:r>
              <a:rPr lang="it-IT" sz="2400" u="sng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specifications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: innovative and with no </a:t>
            </a:r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equivalents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 in the Russian </a:t>
            </a:r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Federation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;</a:t>
            </a:r>
          </a:p>
          <a:p>
            <a:pPr marL="342900" indent="-342900" algn="just">
              <a:buFont typeface="Arial"/>
              <a:buChar char="•"/>
            </a:pP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Checklist</a:t>
            </a:r>
            <a:r>
              <a:rPr lang="it-IT" sz="2400" u="sng" dirty="0" smtClean="0">
                <a:solidFill>
                  <a:schemeClr val="tx2"/>
                </a:solidFill>
                <a:latin typeface="Century Gothic" pitchFamily="34" charset="0"/>
              </a:rPr>
              <a:t> of the </a:t>
            </a: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project’s</a:t>
            </a:r>
            <a:r>
              <a:rPr lang="it-IT" sz="2400" u="sng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activities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;</a:t>
            </a:r>
          </a:p>
          <a:p>
            <a:pPr marL="342900" indent="-342900" algn="just">
              <a:buFont typeface="Arial"/>
              <a:buChar char="•"/>
            </a:pP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Monitoring</a:t>
            </a:r>
            <a:r>
              <a:rPr lang="it-IT" sz="2400" u="sng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procedures</a:t>
            </a:r>
            <a:r>
              <a:rPr lang="it-IT" sz="2400" u="sng" dirty="0" smtClean="0">
                <a:solidFill>
                  <a:schemeClr val="tx2"/>
                </a:solidFill>
                <a:latin typeface="Century Gothic" pitchFamily="34" charset="0"/>
              </a:rPr>
              <a:t> of the </a:t>
            </a: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project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;</a:t>
            </a:r>
          </a:p>
          <a:p>
            <a:pPr marL="342900" indent="-342900" algn="just">
              <a:buFont typeface="Arial"/>
              <a:buChar char="•"/>
            </a:pPr>
            <a:r>
              <a:rPr lang="it-IT" sz="2400" u="sng" dirty="0" err="1" smtClean="0">
                <a:solidFill>
                  <a:schemeClr val="tx2"/>
                </a:solidFill>
                <a:latin typeface="Century Gothic" pitchFamily="34" charset="0"/>
              </a:rPr>
              <a:t>Investor’s</a:t>
            </a:r>
            <a:r>
              <a:rPr lang="it-IT" sz="2400" u="sng" dirty="0" smtClean="0">
                <a:solidFill>
                  <a:schemeClr val="tx2"/>
                </a:solidFill>
                <a:latin typeface="Century Gothic" pitchFamily="34" charset="0"/>
              </a:rPr>
              <a:t> benefits</a:t>
            </a:r>
            <a:endParaRPr lang="it-IT" sz="2400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228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325450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chemeClr val="tx2"/>
                </a:solidFill>
                <a:latin typeface="Century Gothic" pitchFamily="34" charset="0"/>
              </a:rPr>
              <a:t>Confindustria</a:t>
            </a:r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 Russia Main Strategy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447826"/>
            <a:ext cx="7620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Key sectors for future joint-ventures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Energy, Oil&amp;Gas Equipment, </a:t>
            </a:r>
            <a:r>
              <a:rPr lang="it-IT" sz="2000" b="1" i="1" dirty="0" err="1" smtClean="0">
                <a:solidFill>
                  <a:schemeClr val="tx2"/>
                </a:solidFill>
                <a:latin typeface="Century Gothic" pitchFamily="34" charset="0"/>
              </a:rPr>
              <a:t>Food&amp;Agricolture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, </a:t>
            </a:r>
            <a:r>
              <a:rPr lang="it-IT" sz="2000" b="1" i="1" dirty="0" err="1" smtClean="0">
                <a:solidFill>
                  <a:schemeClr val="tx2"/>
                </a:solidFill>
                <a:latin typeface="Century Gothic" pitchFamily="34" charset="0"/>
              </a:rPr>
              <a:t>Machinery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, </a:t>
            </a:r>
            <a:r>
              <a:rPr lang="it-IT" sz="2000" b="1" i="1" dirty="0" err="1" smtClean="0">
                <a:solidFill>
                  <a:schemeClr val="tx2"/>
                </a:solidFill>
                <a:latin typeface="Century Gothic" pitchFamily="34" charset="0"/>
              </a:rPr>
              <a:t>Infrastructure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, </a:t>
            </a:r>
            <a:r>
              <a:rPr lang="it-IT" sz="2000" b="1" i="1" dirty="0" err="1" smtClean="0">
                <a:solidFill>
                  <a:schemeClr val="tx2"/>
                </a:solidFill>
                <a:latin typeface="Century Gothic" pitchFamily="34" charset="0"/>
              </a:rPr>
              <a:t>Pharmaceutical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, Biotechnology, Chemical</a:t>
            </a:r>
            <a:endParaRPr lang="ru-RU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ru-RU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it-IT" sz="2000" b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04900" y="3135138"/>
            <a:ext cx="1447800" cy="130469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Energy</a:t>
            </a:r>
            <a:endParaRPr lang="ru-RU" b="1" dirty="0"/>
          </a:p>
        </p:txBody>
      </p:sp>
      <p:sp>
        <p:nvSpPr>
          <p:cNvPr id="9" name="Rounded Rectangle 8"/>
          <p:cNvSpPr/>
          <p:nvPr/>
        </p:nvSpPr>
        <p:spPr>
          <a:xfrm>
            <a:off x="3009900" y="3146024"/>
            <a:ext cx="1447800" cy="130469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Oil&amp;Gas</a:t>
            </a:r>
            <a:endParaRPr lang="ru-RU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4914900" y="3146024"/>
            <a:ext cx="1485900" cy="1304696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Food&amp;Agro</a:t>
            </a:r>
            <a:endParaRPr lang="ru-RU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6743699" y="3135138"/>
            <a:ext cx="1355271" cy="1304696"/>
          </a:xfrm>
          <a:prstGeom prst="roundRect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Machinery</a:t>
            </a:r>
            <a:endParaRPr lang="ru-RU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1050473" y="4952948"/>
            <a:ext cx="1655997" cy="132652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Infrastructure</a:t>
            </a:r>
            <a:endParaRPr lang="ru-RU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3009900" y="4952948"/>
            <a:ext cx="1447800" cy="132652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Pharma</a:t>
            </a:r>
            <a:endParaRPr lang="ru-RU" b="1" dirty="0"/>
          </a:p>
        </p:txBody>
      </p:sp>
      <p:sp>
        <p:nvSpPr>
          <p:cNvPr id="15" name="Rounded Rectangle 14"/>
          <p:cNvSpPr/>
          <p:nvPr/>
        </p:nvSpPr>
        <p:spPr>
          <a:xfrm>
            <a:off x="4974771" y="4952948"/>
            <a:ext cx="1382486" cy="132652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/>
              <a:t>BioTech</a:t>
            </a:r>
            <a:endParaRPr lang="ru-RU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765470" y="4952948"/>
            <a:ext cx="1333500" cy="1326520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Chemical</a:t>
            </a:r>
            <a:endParaRPr lang="ru-RU" b="1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7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325450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chemeClr val="tx2"/>
                </a:solidFill>
                <a:latin typeface="Century Gothic" pitchFamily="34" charset="0"/>
              </a:rPr>
              <a:t>Confindustria</a:t>
            </a:r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 Russia Main Strategy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600200"/>
            <a:ext cx="762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How to build a </a:t>
            </a:r>
            <a:r>
              <a:rPr lang="it-IT" sz="2000" b="1" i="1" dirty="0" smtClean="0">
                <a:solidFill>
                  <a:srgbClr val="00B050"/>
                </a:solidFill>
                <a:latin typeface="Century Gothic" pitchFamily="34" charset="0"/>
              </a:rPr>
              <a:t>strategy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for the next future?</a:t>
            </a:r>
          </a:p>
          <a:p>
            <a:pPr algn="just"/>
            <a:endParaRPr lang="it-IT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Key </a:t>
            </a:r>
            <a:r>
              <a:rPr lang="it-IT" sz="2000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Imbalances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:</a:t>
            </a: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457200" indent="-457200" algn="just">
              <a:buAutoNum type="arabicParenR"/>
            </a:pP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Strong russian foreign 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technology dependancy </a:t>
            </a: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2)   Strong russian 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oil&amp;gas dependancy</a:t>
            </a: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3)   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Lack of sinergy 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between industrial and financial tasks</a:t>
            </a:r>
          </a:p>
          <a:p>
            <a:pPr marL="457200" indent="-457200" algn="just">
              <a:buAutoNum type="arabicParenR" startAt="3"/>
            </a:pP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457200" indent="-457200" algn="just">
              <a:buAutoNum type="arabicParenR" startAt="3"/>
            </a:pPr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			</a:t>
            </a: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	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...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diversification strategy...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3720084" y="496836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CasellaDiTesto 7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429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325450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chemeClr val="tx2"/>
                </a:solidFill>
                <a:latin typeface="Century Gothic" pitchFamily="34" charset="0"/>
              </a:rPr>
              <a:t>Confindustria</a:t>
            </a:r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 Russia Main Strategy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600200"/>
            <a:ext cx="762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Re-define key economy guidelines for 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long term stability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it-IT" sz="20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STRATEGY OF </a:t>
            </a:r>
            <a:r>
              <a:rPr lang="it-IT" sz="2000" b="1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RESOURCE BASED ECONOMY</a:t>
            </a:r>
          </a:p>
          <a:p>
            <a:pPr algn="ctr"/>
            <a:endParaRPr lang="it-IT" sz="2000" b="1" i="1" dirty="0">
              <a:solidFill>
                <a:schemeClr val="accent5">
                  <a:lumMod val="75000"/>
                </a:schemeClr>
              </a:solidFill>
              <a:latin typeface="Century Gothic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Key Question: </a:t>
            </a:r>
            <a:r>
              <a:rPr lang="it-IT" sz="2000" i="1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what</a:t>
            </a:r>
            <a:r>
              <a:rPr lang="it-IT" sz="20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it-IT" sz="2000" i="1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will</a:t>
            </a:r>
            <a:r>
              <a:rPr lang="it-IT" sz="20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Russia really need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Resource monitoring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: renewable and environment friendly energies, air, water, available lands, sea and oceans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Science &amp; Engineering plan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: how we can exploit the resources in long and efficient way?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Cost efficient IS NOT </a:t>
            </a:r>
            <a:r>
              <a:rPr lang="it-IT" sz="20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resource efficient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Investment plan &amp; Monitoring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of high-tech needed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LONG TERM STRATEGY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is to </a:t>
            </a:r>
            <a:r>
              <a:rPr lang="it-IT" sz="2000" b="1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AVOID THE IMBALANCIES</a:t>
            </a:r>
            <a:endParaRPr lang="it-IT" sz="2000" b="1" i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495800" y="2044457"/>
            <a:ext cx="1524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CasellaDiTesto 7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838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 e motto.jpg"/>
          <p:cNvPicPr>
            <a:picLocks noChangeAspect="1"/>
          </p:cNvPicPr>
          <p:nvPr/>
        </p:nvPicPr>
        <p:blipFill rotWithShape="1">
          <a:blip r:embed="rId2" cstate="print"/>
          <a:srcRect b="29860"/>
          <a:stretch/>
        </p:blipFill>
        <p:spPr>
          <a:xfrm>
            <a:off x="609600" y="457200"/>
            <a:ext cx="8039100" cy="363231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76475" y="3048000"/>
            <a:ext cx="470535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6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en-US" sz="36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endParaRPr lang="en-US" sz="3600" b="1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en-US" sz="3200" b="1" i="1" dirty="0" smtClean="0">
                <a:solidFill>
                  <a:schemeClr val="tx2"/>
                </a:solidFill>
                <a:latin typeface="Century Gothic" pitchFamily="34" charset="0"/>
              </a:rPr>
              <a:t>Thank you!</a:t>
            </a:r>
          </a:p>
          <a:p>
            <a:pPr algn="ctr"/>
            <a:endParaRPr lang="en-US" sz="1600" b="1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060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370789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chemeClr val="tx2"/>
                </a:solidFill>
                <a:latin typeface="Century Gothic" pitchFamily="34" charset="0"/>
              </a:rPr>
              <a:t>Confindustria</a:t>
            </a:r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 Russia core business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61781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1676400" y="1688877"/>
            <a:ext cx="609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err="1" smtClean="0">
                <a:solidFill>
                  <a:schemeClr val="tx2"/>
                </a:solidFill>
                <a:latin typeface="Century Gothic" pitchFamily="34" charset="0"/>
              </a:rPr>
              <a:t>Italian</a:t>
            </a: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 enterprises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400" dirty="0" smtClean="0">
                <a:solidFill>
                  <a:schemeClr val="tx2"/>
                </a:solidFill>
                <a:latin typeface="Century Gothic" pitchFamily="34" charset="0"/>
              </a:rPr>
              <a:t>75% PMI </a:t>
            </a:r>
          </a:p>
        </p:txBody>
      </p:sp>
      <p:pic>
        <p:nvPicPr>
          <p:cNvPr id="9" name="Рисунок 8" descr="mapp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3546" y="2819400"/>
            <a:ext cx="6116454" cy="2696348"/>
          </a:xfrm>
          <a:prstGeom prst="rect">
            <a:avLst/>
          </a:prstGeom>
        </p:spPr>
      </p:pic>
      <p:sp>
        <p:nvSpPr>
          <p:cNvPr id="11" name="TextBox 12"/>
          <p:cNvSpPr txBox="1"/>
          <p:nvPr/>
        </p:nvSpPr>
        <p:spPr>
          <a:xfrm>
            <a:off x="3712840" y="5146416"/>
            <a:ext cx="480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2"/>
                </a:solidFill>
                <a:latin typeface="Century Gothic" pitchFamily="34" charset="0"/>
              </a:rPr>
              <a:t>MISSION:</a:t>
            </a:r>
          </a:p>
          <a:p>
            <a:pPr algn="ctr"/>
            <a:r>
              <a:rPr lang="en-US" sz="1400" i="1" dirty="0" smtClean="0">
                <a:solidFill>
                  <a:schemeClr val="tx2"/>
                </a:solidFill>
                <a:latin typeface="Century Gothic" pitchFamily="34" charset="0"/>
              </a:rPr>
              <a:t>Unique Russian Economy observatory</a:t>
            </a:r>
          </a:p>
          <a:p>
            <a:pPr algn="ctr"/>
            <a:r>
              <a:rPr lang="en-US" sz="1400" i="1" dirty="0" smtClean="0">
                <a:solidFill>
                  <a:schemeClr val="tx2"/>
                </a:solidFill>
                <a:latin typeface="Century Gothic" pitchFamily="34" charset="0"/>
              </a:rPr>
              <a:t>Future Economic and Geo-political trends</a:t>
            </a:r>
            <a:endParaRPr lang="en-US" sz="1400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5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374137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The Russian Economic Environment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228600" y="1219200"/>
            <a:ext cx="4495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/>
              <a:buChar char="•"/>
            </a:pP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BRENT – RUBLE</a:t>
            </a:r>
          </a:p>
          <a:p>
            <a:pPr algn="just">
              <a:spcAft>
                <a:spcPts val="600"/>
              </a:spcAft>
            </a:pP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 - 60/70% federal income: Oil&amp;Gas</a:t>
            </a:r>
          </a:p>
          <a:p>
            <a:pPr algn="just">
              <a:spcAft>
                <a:spcPts val="600"/>
              </a:spcAft>
            </a:pPr>
            <a:r>
              <a:rPr lang="it-IT" i="1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- 50$ per Barrel (min.Jan2016 - 28$)</a:t>
            </a:r>
          </a:p>
          <a:p>
            <a:pPr algn="just">
              <a:spcAft>
                <a:spcPts val="600"/>
              </a:spcAft>
            </a:pPr>
            <a:r>
              <a:rPr lang="it-IT" i="1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- overall loss 70%</a:t>
            </a:r>
          </a:p>
          <a:p>
            <a:pPr algn="just">
              <a:spcAft>
                <a:spcPts val="600"/>
              </a:spcAft>
            </a:pPr>
            <a:r>
              <a:rPr lang="it-IT" i="1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-    10$ barrel  =    25MLD$ LOSS</a:t>
            </a:r>
          </a:p>
          <a:p>
            <a:pPr algn="just">
              <a:spcAft>
                <a:spcPts val="600"/>
              </a:spcAft>
            </a:pP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 - Exchange rate </a:t>
            </a:r>
            <a:r>
              <a:rPr lang="it-IT" i="1" dirty="0" err="1" smtClean="0">
                <a:solidFill>
                  <a:schemeClr val="tx2"/>
                </a:solidFill>
                <a:latin typeface="Century Gothic" pitchFamily="34" charset="0"/>
              </a:rPr>
              <a:t>Rub</a:t>
            </a: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/€ </a:t>
            </a:r>
          </a:p>
          <a:p>
            <a:pPr algn="just">
              <a:spcAft>
                <a:spcPts val="600"/>
              </a:spcAft>
            </a:pPr>
            <a:endParaRPr lang="it-IT" i="1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Russian Federal Reserve</a:t>
            </a:r>
          </a:p>
          <a:p>
            <a:pPr algn="just"/>
            <a:r>
              <a:rPr lang="it-IT" sz="2000" b="1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- 31 March 2013 – 515mld$</a:t>
            </a:r>
          </a:p>
          <a:p>
            <a:pPr algn="just"/>
            <a:r>
              <a:rPr lang="it-IT" sz="2000" i="1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- 31 March 2016 – 380mld$</a:t>
            </a:r>
          </a:p>
          <a:p>
            <a:pPr algn="ctr"/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135 mld$ loss</a:t>
            </a:r>
          </a:p>
          <a:p>
            <a:pPr algn="just"/>
            <a:endParaRPr lang="it-IT" sz="2000" b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Deep impact on  Investment and Development        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Industrial Plans</a:t>
            </a:r>
          </a:p>
        </p:txBody>
      </p:sp>
      <p:sp>
        <p:nvSpPr>
          <p:cNvPr id="8" name="Down Arrow 7"/>
          <p:cNvSpPr/>
          <p:nvPr/>
        </p:nvSpPr>
        <p:spPr>
          <a:xfrm>
            <a:off x="2183892" y="4978400"/>
            <a:ext cx="341594" cy="7178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Down Arrow 9"/>
          <p:cNvSpPr/>
          <p:nvPr/>
        </p:nvSpPr>
        <p:spPr>
          <a:xfrm>
            <a:off x="609600" y="2643617"/>
            <a:ext cx="76200" cy="3012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Down Arrow 13"/>
          <p:cNvSpPr/>
          <p:nvPr/>
        </p:nvSpPr>
        <p:spPr>
          <a:xfrm>
            <a:off x="2183892" y="2645947"/>
            <a:ext cx="100584" cy="3281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0842" y="1284520"/>
            <a:ext cx="4286250" cy="3019425"/>
          </a:xfrm>
          <a:prstGeom prst="rect">
            <a:avLst/>
          </a:prstGeom>
        </p:spPr>
      </p:pic>
      <p:pic>
        <p:nvPicPr>
          <p:cNvPr id="1028" name="Picture 4" descr="Russian Rub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033" y="4410435"/>
            <a:ext cx="4000945" cy="219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own Arrow 13"/>
          <p:cNvSpPr/>
          <p:nvPr/>
        </p:nvSpPr>
        <p:spPr>
          <a:xfrm>
            <a:off x="3023616" y="2948417"/>
            <a:ext cx="100584" cy="32818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CasellaDiTesto 16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580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381000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The Russian Economic Environment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1547604"/>
            <a:ext cx="76200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Main SANCTIONS EFFECTS (</a:t>
            </a: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boost of crisis’ negative effects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):</a:t>
            </a: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457200" indent="-457200" algn="just">
              <a:spcAft>
                <a:spcPts val="1800"/>
              </a:spcAft>
              <a:buFont typeface="+mj-lt"/>
              <a:buAutoNum type="arabicPeriod"/>
            </a:pPr>
            <a:r>
              <a:rPr lang="it-IT" sz="2000" b="1" dirty="0" err="1" smtClean="0">
                <a:solidFill>
                  <a:schemeClr val="tx2"/>
                </a:solidFill>
                <a:latin typeface="Century Gothic" pitchFamily="34" charset="0"/>
              </a:rPr>
              <a:t>Oil&amp;Gas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b="1" dirty="0" err="1" smtClean="0">
                <a:solidFill>
                  <a:schemeClr val="tx2"/>
                </a:solidFill>
                <a:latin typeface="Century Gothic" pitchFamily="34" charset="0"/>
              </a:rPr>
              <a:t>equipments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 for </a:t>
            </a:r>
            <a:r>
              <a:rPr lang="it-IT" sz="2000" b="1" dirty="0" err="1" smtClean="0">
                <a:solidFill>
                  <a:schemeClr val="tx2"/>
                </a:solidFill>
                <a:latin typeface="Century Gothic" pitchFamily="34" charset="0"/>
              </a:rPr>
              <a:t>drilling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 in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arctic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 and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deep </a:t>
            </a:r>
            <a:r>
              <a:rPr lang="it-IT" sz="2000" i="1" dirty="0" err="1" smtClean="0">
                <a:solidFill>
                  <a:schemeClr val="tx2"/>
                </a:solidFill>
                <a:latin typeface="Century Gothic" pitchFamily="34" charset="0"/>
              </a:rPr>
              <a:t>sea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water</a:t>
            </a:r>
          </a:p>
          <a:p>
            <a:pPr marL="457200" indent="-457200" algn="just">
              <a:spcAft>
                <a:spcPts val="1800"/>
              </a:spcAft>
              <a:buFont typeface="+mj-lt"/>
              <a:buAutoNum type="arabicPeriod"/>
            </a:pPr>
            <a:r>
              <a:rPr lang="it-IT" sz="2000" b="1" dirty="0" err="1" smtClean="0">
                <a:solidFill>
                  <a:schemeClr val="tx2"/>
                </a:solidFill>
                <a:latin typeface="Century Gothic" pitchFamily="34" charset="0"/>
              </a:rPr>
              <a:t>Ruble’s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b="1" dirty="0" err="1" smtClean="0">
                <a:solidFill>
                  <a:schemeClr val="tx2"/>
                </a:solidFill>
                <a:latin typeface="Century Gothic" pitchFamily="34" charset="0"/>
              </a:rPr>
              <a:t>exchange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 rate</a:t>
            </a:r>
          </a:p>
          <a:p>
            <a:pPr marL="457200" indent="-457200" algn="just">
              <a:spcAft>
                <a:spcPts val="1800"/>
              </a:spcAft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Financial </a:t>
            </a:r>
            <a:r>
              <a:rPr lang="it-IT" sz="2000" b="1" dirty="0" err="1" smtClean="0">
                <a:solidFill>
                  <a:schemeClr val="tx2"/>
                </a:solidFill>
                <a:latin typeface="Century Gothic" pitchFamily="34" charset="0"/>
              </a:rPr>
              <a:t>sanctions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(</a:t>
            </a:r>
            <a:r>
              <a:rPr lang="it-IT" sz="1600" dirty="0" err="1" smtClean="0">
                <a:solidFill>
                  <a:schemeClr val="tx2"/>
                </a:solidFill>
                <a:latin typeface="Century Gothic" pitchFamily="34" charset="0"/>
              </a:rPr>
              <a:t>very</a:t>
            </a:r>
            <a:r>
              <a:rPr lang="it-IT" sz="1600" dirty="0" smtClean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1600" dirty="0" err="1" smtClean="0">
                <a:solidFill>
                  <a:schemeClr val="tx2"/>
                </a:solidFill>
                <a:latin typeface="Century Gothic" pitchFamily="34" charset="0"/>
              </a:rPr>
              <a:t>limited</a:t>
            </a:r>
            <a:r>
              <a:rPr lang="it-IT" sz="1600" dirty="0" smtClean="0">
                <a:solidFill>
                  <a:schemeClr val="tx2"/>
                </a:solidFill>
                <a:latin typeface="Century Gothic" pitchFamily="34" charset="0"/>
              </a:rPr>
              <a:t> access to credit – no </a:t>
            </a:r>
            <a:r>
              <a:rPr lang="it-IT" sz="1600" dirty="0" err="1" smtClean="0">
                <a:solidFill>
                  <a:schemeClr val="tx2"/>
                </a:solidFill>
                <a:latin typeface="Century Gothic" pitchFamily="34" charset="0"/>
              </a:rPr>
              <a:t>access</a:t>
            </a:r>
            <a:r>
              <a:rPr lang="it-IT" sz="1600" dirty="0" smtClean="0">
                <a:solidFill>
                  <a:schemeClr val="tx2"/>
                </a:solidFill>
                <a:latin typeface="Century Gothic" pitchFamily="34" charset="0"/>
              </a:rPr>
              <a:t> for Russian </a:t>
            </a:r>
            <a:r>
              <a:rPr lang="it-IT" sz="1600" dirty="0" err="1" smtClean="0">
                <a:solidFill>
                  <a:schemeClr val="tx2"/>
                </a:solidFill>
                <a:latin typeface="Century Gothic" pitchFamily="34" charset="0"/>
              </a:rPr>
              <a:t>Banks</a:t>
            </a:r>
            <a:r>
              <a:rPr lang="it-IT" sz="1600" dirty="0" smtClean="0">
                <a:solidFill>
                  <a:schemeClr val="tx2"/>
                </a:solidFill>
                <a:latin typeface="Century Gothic" pitchFamily="34" charset="0"/>
              </a:rPr>
              <a:t> to </a:t>
            </a:r>
            <a:r>
              <a:rPr lang="it-IT" sz="1600" dirty="0" err="1" smtClean="0">
                <a:solidFill>
                  <a:schemeClr val="tx2"/>
                </a:solidFill>
                <a:latin typeface="Century Gothic" pitchFamily="34" charset="0"/>
              </a:rPr>
              <a:t>international</a:t>
            </a:r>
            <a:r>
              <a:rPr lang="it-IT" sz="1600" dirty="0" smtClean="0">
                <a:solidFill>
                  <a:schemeClr val="tx2"/>
                </a:solidFill>
                <a:latin typeface="Century Gothic" pitchFamily="34" charset="0"/>
              </a:rPr>
              <a:t> credit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)</a:t>
            </a: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457200" indent="-457200" algn="just">
              <a:spcAft>
                <a:spcPts val="1800"/>
              </a:spcAft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Interest rate 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of Russian Banks (</a:t>
            </a:r>
            <a:r>
              <a:rPr lang="it-IT" dirty="0" smtClean="0">
                <a:solidFill>
                  <a:schemeClr val="tx2"/>
                </a:solidFill>
                <a:latin typeface="Century Gothic" pitchFamily="34" charset="0"/>
              </a:rPr>
              <a:t>now retained key rate:</a:t>
            </a:r>
            <a:r>
              <a:rPr lang="it-IT" i="1" dirty="0" smtClean="0">
                <a:solidFill>
                  <a:schemeClr val="tx2"/>
                </a:solidFill>
                <a:latin typeface="Century Gothic" pitchFamily="34" charset="0"/>
              </a:rPr>
              <a:t>11%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)</a:t>
            </a:r>
          </a:p>
          <a:p>
            <a:pPr marL="457200" indent="-457200" algn="just">
              <a:spcAft>
                <a:spcPts val="1800"/>
              </a:spcAft>
              <a:buFont typeface="+mj-lt"/>
              <a:buAutoNum type="arabicPeriod"/>
            </a:pP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Inflation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 level (</a:t>
            </a:r>
            <a:r>
              <a:rPr lang="it-IT" sz="1600" dirty="0" smtClean="0">
                <a:solidFill>
                  <a:schemeClr val="tx2"/>
                </a:solidFill>
                <a:latin typeface="Century Gothic" pitchFamily="34" charset="0"/>
              </a:rPr>
              <a:t>rose 16%...) 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and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base effect</a:t>
            </a:r>
          </a:p>
          <a:p>
            <a:pPr algn="just">
              <a:spcAft>
                <a:spcPts val="1800"/>
              </a:spcAft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                                            </a:t>
            </a:r>
          </a:p>
          <a:p>
            <a:pPr algn="just">
              <a:spcAft>
                <a:spcPts val="1800"/>
              </a:spcAft>
            </a:pPr>
            <a:r>
              <a:rPr lang="it-IT" sz="2000" i="1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                                 ...How </a:t>
            </a:r>
            <a:r>
              <a:rPr lang="it-IT" sz="2000" i="1" u="sng" dirty="0" smtClean="0">
                <a:solidFill>
                  <a:schemeClr val="tx2"/>
                </a:solidFill>
                <a:latin typeface="Century Gothic" pitchFamily="34" charset="0"/>
              </a:rPr>
              <a:t>Russian Internal Market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will react?</a:t>
            </a:r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6" name="Down Arrow 5"/>
          <p:cNvSpPr/>
          <p:nvPr/>
        </p:nvSpPr>
        <p:spPr>
          <a:xfrm rot="16200000">
            <a:off x="1923288" y="563321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CasellaDiTesto 7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05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338785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err="1" smtClean="0">
                <a:solidFill>
                  <a:schemeClr val="tx2"/>
                </a:solidFill>
                <a:latin typeface="Century Gothic" pitchFamily="34" charset="0"/>
              </a:rPr>
              <a:t>Confindustria</a:t>
            </a:r>
            <a:r>
              <a:rPr lang="en-US" sz="2800" b="1" i="1" dirty="0" smtClean="0">
                <a:solidFill>
                  <a:schemeClr val="tx2"/>
                </a:solidFill>
                <a:latin typeface="Century Gothic" pitchFamily="34" charset="0"/>
              </a:rPr>
              <a:t> Russia Main Tasks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5686" y="1486984"/>
            <a:ext cx="8534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it-IT" sz="2000" i="1" u="sng" dirty="0" smtClean="0">
                <a:solidFill>
                  <a:schemeClr val="tx2"/>
                </a:solidFill>
                <a:latin typeface="Century Gothic" pitchFamily="34" charset="0"/>
              </a:rPr>
              <a:t>WHO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we represent?</a:t>
            </a:r>
          </a:p>
          <a:p>
            <a:pPr algn="just"/>
            <a:endParaRPr lang="it-IT" sz="2000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2.    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Risks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and 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Opportunities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 of Italian Business Community?</a:t>
            </a:r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315686" y="2872146"/>
            <a:ext cx="4114800" cy="707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u="sng" dirty="0" smtClean="0">
                <a:solidFill>
                  <a:schemeClr val="tx2"/>
                </a:solidFill>
                <a:latin typeface="Century Gothic" pitchFamily="34" charset="0"/>
              </a:rPr>
              <a:t>RISKS</a:t>
            </a: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4834880" y="5146832"/>
            <a:ext cx="4114800" cy="707886"/>
          </a:xfrm>
          <a:prstGeom prst="rect">
            <a:avLst/>
          </a:prstGeom>
          <a:solidFill>
            <a:srgbClr val="D9D9D9"/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u="sng" dirty="0" smtClean="0">
                <a:solidFill>
                  <a:schemeClr val="tx2"/>
                </a:solidFill>
                <a:latin typeface="Century Gothic" pitchFamily="34" charset="0"/>
              </a:rPr>
              <a:t>OPPORTUNITIES</a:t>
            </a:r>
          </a:p>
          <a:p>
            <a:pPr algn="ctr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 rot="10800000">
            <a:off x="2130770" y="3949530"/>
            <a:ext cx="460030" cy="19051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Down Arrow 5"/>
          <p:cNvSpPr/>
          <p:nvPr/>
        </p:nvSpPr>
        <p:spPr>
          <a:xfrm>
            <a:off x="6663680" y="2857353"/>
            <a:ext cx="457200" cy="1905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ounded Rectangle 10"/>
          <p:cNvSpPr/>
          <p:nvPr/>
        </p:nvSpPr>
        <p:spPr>
          <a:xfrm>
            <a:off x="3570514" y="3644723"/>
            <a:ext cx="2079171" cy="144848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DEEP </a:t>
            </a:r>
            <a:r>
              <a:rPr lang="en-US" b="1" u="sng" dirty="0" smtClean="0"/>
              <a:t>UNDERSTANDING</a:t>
            </a:r>
            <a:r>
              <a:rPr lang="en-US" dirty="0" smtClean="0"/>
              <a:t> OF THE MAIN COMPETITORS </a:t>
            </a:r>
            <a:r>
              <a:rPr lang="en-US" i="1" dirty="0" smtClean="0"/>
              <a:t>STRATEGY</a:t>
            </a:r>
            <a:endParaRPr lang="ru-RU" i="1" dirty="0"/>
          </a:p>
        </p:txBody>
      </p:sp>
      <p:sp>
        <p:nvSpPr>
          <p:cNvPr id="12" name="Down Arrow 11"/>
          <p:cNvSpPr/>
          <p:nvPr/>
        </p:nvSpPr>
        <p:spPr>
          <a:xfrm>
            <a:off x="3063518" y="3879760"/>
            <a:ext cx="484632" cy="97840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Down Arrow 12"/>
          <p:cNvSpPr/>
          <p:nvPr/>
        </p:nvSpPr>
        <p:spPr>
          <a:xfrm rot="10800000">
            <a:off x="5672050" y="3857283"/>
            <a:ext cx="484632" cy="978408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CasellaDiTesto 13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90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2286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Russian Main Strategy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600200"/>
            <a:ext cx="7620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Who’ll be the 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future reliable partner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in the Russian economy?</a:t>
            </a:r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algn="ctr"/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Localization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 and </a:t>
            </a:r>
            <a:r>
              <a:rPr lang="it-IT" sz="2000" b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Import 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Substitution Strategy </a:t>
            </a:r>
          </a:p>
          <a:p>
            <a:pPr algn="ctr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for </a:t>
            </a:r>
          </a:p>
          <a:p>
            <a:pPr algn="ctr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the </a:t>
            </a:r>
            <a:r>
              <a:rPr lang="it-IT" sz="2000" i="1" u="sng" dirty="0" smtClean="0">
                <a:solidFill>
                  <a:schemeClr val="tx2"/>
                </a:solidFill>
                <a:latin typeface="Century Gothic" pitchFamily="34" charset="0"/>
              </a:rPr>
              <a:t>long </a:t>
            </a:r>
            <a:r>
              <a:rPr lang="it-IT" sz="2000" i="1" u="sng" dirty="0" err="1" smtClean="0">
                <a:solidFill>
                  <a:schemeClr val="tx2"/>
                </a:solidFill>
                <a:latin typeface="Century Gothic" pitchFamily="34" charset="0"/>
              </a:rPr>
              <a:t>term</a:t>
            </a:r>
            <a:endParaRPr lang="it-IT" sz="2000" i="1" u="sng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4329684" y="212456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4250469015"/>
              </p:ext>
            </p:extLst>
          </p:nvPr>
        </p:nvGraphicFramePr>
        <p:xfrm>
          <a:off x="5791200" y="4131610"/>
          <a:ext cx="2590800" cy="210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901002108"/>
              </p:ext>
            </p:extLst>
          </p:nvPr>
        </p:nvGraphicFramePr>
        <p:xfrm>
          <a:off x="3276600" y="4131610"/>
          <a:ext cx="2590800" cy="210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110221146"/>
              </p:ext>
            </p:extLst>
          </p:nvPr>
        </p:nvGraphicFramePr>
        <p:xfrm>
          <a:off x="783771" y="4154064"/>
          <a:ext cx="2590800" cy="210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CasellaDiTesto 10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05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2286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Russian Main Strategy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600200"/>
            <a:ext cx="762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Why 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Joint Venture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?</a:t>
            </a: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Industrial or Financial 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Partnership</a:t>
            </a:r>
          </a:p>
          <a:p>
            <a:pPr algn="just"/>
            <a:endParaRPr lang="it-IT" sz="2000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Ad-hoc </a:t>
            </a:r>
            <a:r>
              <a:rPr lang="it-IT" sz="2000" b="1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credit lines </a:t>
            </a:r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latin typeface="Century Gothic" pitchFamily="34" charset="0"/>
              </a:rPr>
              <a:t>are needed</a:t>
            </a:r>
          </a:p>
          <a:p>
            <a:pPr algn="just"/>
            <a:endParaRPr lang="it-IT" sz="2000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err="1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Empower</a:t>
            </a:r>
            <a:r>
              <a:rPr lang="it-IT" sz="2000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it-IT" sz="2000" b="1" i="1" dirty="0" err="1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strategy</a:t>
            </a:r>
            <a:r>
              <a:rPr lang="it-IT" sz="2000" b="1" i="1" dirty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it-IT" sz="2000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to </a:t>
            </a:r>
            <a:r>
              <a:rPr lang="it-IT" sz="2000" i="1" dirty="0" err="1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enter</a:t>
            </a:r>
            <a:r>
              <a:rPr lang="it-IT" sz="2000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 </a:t>
            </a:r>
          </a:p>
          <a:p>
            <a:pPr algn="just"/>
            <a:r>
              <a:rPr lang="it-IT" sz="2000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in </a:t>
            </a:r>
            <a:r>
              <a:rPr lang="it-IT" sz="2000" b="1" i="1" dirty="0" err="1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Vendor</a:t>
            </a:r>
            <a:r>
              <a:rPr lang="it-IT" sz="2000" b="1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 </a:t>
            </a:r>
            <a:r>
              <a:rPr lang="it-IT" sz="2000" b="1" i="1" dirty="0" err="1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Lists</a:t>
            </a:r>
            <a:r>
              <a:rPr lang="it-IT" sz="2000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 and to win </a:t>
            </a:r>
            <a:r>
              <a:rPr lang="it-IT" sz="2000" b="1" i="1" dirty="0" smtClean="0">
                <a:solidFill>
                  <a:schemeClr val="accent3">
                    <a:lumMod val="50000"/>
                  </a:schemeClr>
                </a:solidFill>
                <a:latin typeface="Century Gothic" pitchFamily="34" charset="0"/>
              </a:rPr>
              <a:t>Tenders</a:t>
            </a:r>
          </a:p>
          <a:p>
            <a:pPr algn="just"/>
            <a:endParaRPr lang="it-IT" sz="2000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Knowledge of </a:t>
            </a:r>
            <a:r>
              <a:rPr lang="it-IT" sz="2000" b="1" i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internal market trends</a:t>
            </a:r>
            <a:r>
              <a:rPr lang="it-IT" sz="2000" i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: long-term </a:t>
            </a:r>
            <a:r>
              <a:rPr lang="it-IT" sz="2000" b="1" i="1" dirty="0" smtClean="0">
                <a:solidFill>
                  <a:schemeClr val="accent4">
                    <a:lumMod val="50000"/>
                  </a:schemeClr>
                </a:solidFill>
                <a:latin typeface="Century Gothic" pitchFamily="34" charset="0"/>
              </a:rPr>
              <a:t>contracts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87380265"/>
              </p:ext>
            </p:extLst>
          </p:nvPr>
        </p:nvGraphicFramePr>
        <p:xfrm>
          <a:off x="5029200" y="1752600"/>
          <a:ext cx="4191000" cy="279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CasellaDiTesto 7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05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2286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Russian Main Strategy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1600200"/>
            <a:ext cx="7620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Localization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 as </a:t>
            </a:r>
            <a:r>
              <a:rPr lang="it-IT" sz="2000" b="1" dirty="0" smtClean="0">
                <a:solidFill>
                  <a:schemeClr val="tx2"/>
                </a:solidFill>
                <a:latin typeface="Century Gothic" pitchFamily="34" charset="0"/>
              </a:rPr>
              <a:t>innovation technology</a:t>
            </a:r>
          </a:p>
          <a:p>
            <a:pPr algn="just"/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Import substitution normatives of </a:t>
            </a:r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20 economy sectors</a:t>
            </a:r>
          </a:p>
          <a:p>
            <a:pPr algn="just"/>
            <a:endParaRPr lang="it-IT" sz="2000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Instrument: </a:t>
            </a:r>
            <a:r>
              <a:rPr lang="it-IT" sz="2000" b="1" i="1" u="sng" dirty="0" smtClean="0">
                <a:solidFill>
                  <a:schemeClr val="tx2"/>
                </a:solidFill>
                <a:latin typeface="Century Gothic" pitchFamily="34" charset="0"/>
              </a:rPr>
              <a:t>Special Investment Contract</a:t>
            </a:r>
          </a:p>
          <a:p>
            <a:pPr algn="just"/>
            <a:endParaRPr lang="it-IT" sz="2000" b="1" i="1" u="sng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endParaRPr lang="it-IT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New instrument for the stimulation of the local production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it-IT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Type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 1) </a:t>
            </a:r>
            <a:r>
              <a:rPr lang="it-IT" sz="1600" b="1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Creating or modernizing </a:t>
            </a:r>
            <a:r>
              <a:rPr lang="it-IT" sz="1600" i="1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industrial production</a:t>
            </a:r>
          </a:p>
          <a:p>
            <a:pPr algn="just"/>
            <a:endParaRPr lang="it-IT" sz="2000" i="1" dirty="0" smtClean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Type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 2) </a:t>
            </a:r>
            <a:r>
              <a:rPr lang="it-IT" sz="1600" i="1" dirty="0" smtClean="0">
                <a:solidFill>
                  <a:schemeClr val="accent3">
                    <a:lumMod val="75000"/>
                  </a:schemeClr>
                </a:solidFill>
                <a:latin typeface="Century Gothic" pitchFamily="34" charset="0"/>
              </a:rPr>
              <a:t>Introducing the </a:t>
            </a:r>
            <a:r>
              <a:rPr lang="it-IT" sz="1600" b="1" i="1" dirty="0" smtClean="0">
                <a:solidFill>
                  <a:schemeClr val="accent3">
                    <a:lumMod val="75000"/>
                  </a:schemeClr>
                </a:solidFill>
                <a:latin typeface="Century Gothic" pitchFamily="34" charset="0"/>
              </a:rPr>
              <a:t>best available technology</a:t>
            </a:r>
          </a:p>
          <a:p>
            <a:pPr algn="just"/>
            <a:endParaRPr lang="it-IT" sz="2000" b="1" i="1" dirty="0">
              <a:solidFill>
                <a:schemeClr val="tx2"/>
              </a:solidFill>
              <a:latin typeface="Century Gothic" pitchFamily="34" charset="0"/>
            </a:endParaRPr>
          </a:p>
          <a:p>
            <a:pPr algn="just"/>
            <a:r>
              <a:rPr lang="it-IT" sz="2000" i="1" dirty="0" smtClean="0">
                <a:solidFill>
                  <a:schemeClr val="tx2"/>
                </a:solidFill>
                <a:latin typeface="Century Gothic" pitchFamily="34" charset="0"/>
              </a:rPr>
              <a:t>Type</a:t>
            </a:r>
            <a:r>
              <a:rPr lang="it-IT" sz="2000" b="1" i="1" dirty="0" smtClean="0">
                <a:solidFill>
                  <a:schemeClr val="tx2"/>
                </a:solidFill>
                <a:latin typeface="Century Gothic" pitchFamily="34" charset="0"/>
              </a:rPr>
              <a:t> 3) </a:t>
            </a:r>
            <a:r>
              <a:rPr lang="it-IT" sz="1600" b="1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Developing</a:t>
            </a:r>
            <a:r>
              <a:rPr lang="it-IT" sz="1600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 the production of industrial goods </a:t>
            </a:r>
            <a:r>
              <a:rPr lang="it-IT" sz="1600" b="1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with no equivalents    	 </a:t>
            </a:r>
            <a:r>
              <a:rPr lang="it-IT" sz="1600" i="1" dirty="0" smtClean="0">
                <a:solidFill>
                  <a:schemeClr val="accent6">
                    <a:lumMod val="75000"/>
                  </a:schemeClr>
                </a:solidFill>
                <a:latin typeface="Century Gothic" pitchFamily="34" charset="0"/>
              </a:rPr>
              <a:t>in the Russian Federation</a:t>
            </a:r>
            <a:endParaRPr lang="it-IT" sz="1600" b="1" i="1" dirty="0">
              <a:solidFill>
                <a:schemeClr val="accent6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346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7200" y="228600"/>
            <a:ext cx="872480" cy="80811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2286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smtClean="0">
                <a:solidFill>
                  <a:schemeClr val="tx2"/>
                </a:solidFill>
                <a:latin typeface="Century Gothic" pitchFamily="34" charset="0"/>
              </a:rPr>
              <a:t>New Industrial Policy</a:t>
            </a:r>
          </a:p>
          <a:p>
            <a:endParaRPr lang="en-US" sz="3600" b="1" dirty="0" smtClean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7" name="Прямоугольник 19"/>
          <p:cNvSpPr/>
          <p:nvPr/>
        </p:nvSpPr>
        <p:spPr>
          <a:xfrm>
            <a:off x="0" y="1143000"/>
            <a:ext cx="9144000" cy="62136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52600" y="2407384"/>
            <a:ext cx="6781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Special </a:t>
            </a:r>
            <a:r>
              <a:rPr lang="it-IT" sz="2000" dirty="0" err="1">
                <a:solidFill>
                  <a:schemeClr val="tx2"/>
                </a:solidFill>
                <a:latin typeface="Century Gothic" pitchFamily="34" charset="0"/>
              </a:rPr>
              <a:t>investment</a:t>
            </a: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 </a:t>
            </a:r>
            <a:r>
              <a:rPr lang="it-IT" sz="2000" dirty="0" err="1" smtClean="0">
                <a:solidFill>
                  <a:schemeClr val="tx2"/>
                </a:solidFill>
                <a:latin typeface="Century Gothic" pitchFamily="34" charset="0"/>
              </a:rPr>
              <a:t>contract</a:t>
            </a: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Network of funds for industrial </a:t>
            </a:r>
            <a:r>
              <a:rPr lang="it-IT" sz="2000" dirty="0" err="1" smtClean="0">
                <a:solidFill>
                  <a:schemeClr val="tx2"/>
                </a:solidFill>
                <a:latin typeface="Century Gothic" pitchFamily="34" charset="0"/>
              </a:rPr>
              <a:t>development</a:t>
            </a: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«Russian-made </a:t>
            </a:r>
            <a:r>
              <a:rPr lang="it-IT" sz="2000" dirty="0" err="1">
                <a:solidFill>
                  <a:schemeClr val="tx2"/>
                </a:solidFill>
                <a:latin typeface="Century Gothic" pitchFamily="34" charset="0"/>
              </a:rPr>
              <a:t>product</a:t>
            </a:r>
            <a:r>
              <a:rPr lang="it-IT" sz="2000" dirty="0" smtClean="0">
                <a:solidFill>
                  <a:schemeClr val="tx2"/>
                </a:solidFill>
                <a:latin typeface="Century Gothic" pitchFamily="34" charset="0"/>
              </a:rPr>
              <a:t>»</a:t>
            </a: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Development of production </a:t>
            </a:r>
            <a:r>
              <a:rPr lang="it-IT" sz="2000" dirty="0" err="1" smtClean="0">
                <a:solidFill>
                  <a:schemeClr val="tx2"/>
                </a:solidFill>
                <a:latin typeface="Century Gothic" pitchFamily="34" charset="0"/>
              </a:rPr>
              <a:t>infrastructure</a:t>
            </a: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State </a:t>
            </a:r>
            <a:r>
              <a:rPr lang="it-IT" sz="2000" dirty="0" err="1">
                <a:solidFill>
                  <a:schemeClr val="tx2"/>
                </a:solidFill>
                <a:latin typeface="Century Gothic" pitchFamily="34" charset="0"/>
              </a:rPr>
              <a:t>industry</a:t>
            </a: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 information </a:t>
            </a:r>
            <a:r>
              <a:rPr lang="it-IT" sz="2000" dirty="0" err="1" smtClean="0">
                <a:solidFill>
                  <a:schemeClr val="tx2"/>
                </a:solidFill>
                <a:latin typeface="Century Gothic" pitchFamily="34" charset="0"/>
              </a:rPr>
              <a:t>system</a:t>
            </a:r>
            <a:endParaRPr lang="it-IT" sz="2000" dirty="0">
              <a:solidFill>
                <a:schemeClr val="tx2"/>
              </a:solidFill>
              <a:latin typeface="Century Gothic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762000" y="1371600"/>
            <a:ext cx="7772400" cy="6096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entury Gothic"/>
                <a:cs typeface="Century Gothic"/>
              </a:rPr>
              <a:t>The Federal law on industrial policy in Russia No 488-</a:t>
            </a:r>
            <a:r>
              <a:rPr lang="it-IT" dirty="0" smtClean="0">
                <a:latin typeface="Century Gothic"/>
                <a:cs typeface="Century Gothic"/>
              </a:rPr>
              <a:t>FZ</a:t>
            </a:r>
            <a:endParaRPr lang="it-IT" dirty="0">
              <a:latin typeface="Century Gothic"/>
              <a:cs typeface="Century Gothic"/>
            </a:endParaRPr>
          </a:p>
        </p:txBody>
      </p:sp>
      <p:sp>
        <p:nvSpPr>
          <p:cNvPr id="6" name="Rettangolo 5"/>
          <p:cNvSpPr/>
          <p:nvPr/>
        </p:nvSpPr>
        <p:spPr>
          <a:xfrm rot="16200000">
            <a:off x="-38100" y="2857500"/>
            <a:ext cx="23622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err="1" smtClean="0">
                <a:latin typeface="Century Gothic"/>
                <a:cs typeface="Century Gothic"/>
              </a:rPr>
              <a:t>Government</a:t>
            </a:r>
            <a:endParaRPr lang="it-IT" dirty="0">
              <a:latin typeface="Century Gothic"/>
              <a:cs typeface="Century Gothic"/>
            </a:endParaRPr>
          </a:p>
        </p:txBody>
      </p:sp>
      <p:sp>
        <p:nvSpPr>
          <p:cNvPr id="9" name="Rettangolo 8"/>
          <p:cNvSpPr/>
          <p:nvPr/>
        </p:nvSpPr>
        <p:spPr>
          <a:xfrm rot="16200000">
            <a:off x="266700" y="4991100"/>
            <a:ext cx="1752600" cy="762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latin typeface="Century Gothic"/>
                <a:cs typeface="Century Gothic"/>
              </a:rPr>
              <a:t>Private </a:t>
            </a:r>
            <a:r>
              <a:rPr lang="it-IT" dirty="0" err="1">
                <a:latin typeface="Century Gothic"/>
                <a:cs typeface="Century Gothic"/>
              </a:rPr>
              <a:t>investor</a:t>
            </a:r>
            <a:r>
              <a:rPr lang="it-IT" dirty="0"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11" name="Rectangle 9"/>
          <p:cNvSpPr/>
          <p:nvPr/>
        </p:nvSpPr>
        <p:spPr>
          <a:xfrm>
            <a:off x="1752600" y="4620161"/>
            <a:ext cx="6781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Establishment or </a:t>
            </a:r>
            <a:r>
              <a:rPr lang="it-IT" sz="2000" dirty="0" err="1">
                <a:solidFill>
                  <a:schemeClr val="tx2"/>
                </a:solidFill>
                <a:latin typeface="Century Gothic" pitchFamily="34" charset="0"/>
              </a:rPr>
              <a:t>modernization</a:t>
            </a: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 of industrial production </a:t>
            </a:r>
          </a:p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High-performance </a:t>
            </a:r>
            <a:r>
              <a:rPr lang="it-IT" sz="2000" dirty="0" err="1">
                <a:solidFill>
                  <a:schemeClr val="tx2"/>
                </a:solidFill>
                <a:latin typeface="Century Gothic" pitchFamily="34" charset="0"/>
              </a:rPr>
              <a:t>workplaces</a:t>
            </a: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 </a:t>
            </a:r>
          </a:p>
          <a:p>
            <a:pPr marL="342900" indent="-342900" algn="just">
              <a:buFont typeface="Arial"/>
              <a:buChar char="•"/>
            </a:pP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Production of innovative </a:t>
            </a:r>
            <a:r>
              <a:rPr lang="it-IT" sz="2000" dirty="0" err="1">
                <a:solidFill>
                  <a:schemeClr val="tx2"/>
                </a:solidFill>
                <a:latin typeface="Century Gothic" pitchFamily="34" charset="0"/>
              </a:rPr>
              <a:t>products</a:t>
            </a:r>
            <a:r>
              <a:rPr lang="it-IT" sz="2000" dirty="0">
                <a:solidFill>
                  <a:schemeClr val="tx2"/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42900" y="647700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Confindustria 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Bergamo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, 26/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10/2016 – “</a:t>
            </a:r>
            <a:r>
              <a:rPr lang="it-IT" sz="1600" dirty="0" err="1" smtClean="0">
                <a:solidFill>
                  <a:schemeClr val="bg1">
                    <a:lumMod val="65000"/>
                  </a:schemeClr>
                </a:solidFill>
              </a:rPr>
              <a:t>Italian</a:t>
            </a:r>
            <a:r>
              <a:rPr lang="it-IT" sz="1600" dirty="0" smtClean="0">
                <a:solidFill>
                  <a:schemeClr val="bg1">
                    <a:lumMod val="65000"/>
                  </a:schemeClr>
                </a:solidFill>
              </a:rPr>
              <a:t>-Russian Business Conference”</a:t>
            </a:r>
            <a:endParaRPr lang="it-IT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61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3383</TotalTime>
  <Words>970</Words>
  <Application>Microsoft Macintosh PowerPoint</Application>
  <PresentationFormat>Presentazione su schermo (4:3)</PresentationFormat>
  <Paragraphs>190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Office Theme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stage</dc:creator>
  <cp:lastModifiedBy>Pietro</cp:lastModifiedBy>
  <cp:revision>314</cp:revision>
  <dcterms:created xsi:type="dcterms:W3CDTF">2015-05-20T08:23:05Z</dcterms:created>
  <dcterms:modified xsi:type="dcterms:W3CDTF">2016-10-26T07:13:46Z</dcterms:modified>
</cp:coreProperties>
</file>